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7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1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61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96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6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4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2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7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748B26-EB97-41A0-A208-07691D5E38B0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C37618-D326-4DE0-9292-69298042B5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78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CB30-CB14-8B06-0F53-6EE2C7299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Money Market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8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ADB39-B1DA-CC48-7B94-C6EB96A8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Money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F3FBC-AB31-ACD0-60B7-2806312BD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Money Market refers to the market for short term finance. Financial assets which have a short period of maturity are dealt in this market. Near money like Trade Bills, Promissory Notes, Short term Government Papers, etc., are traded in this market.</a:t>
            </a:r>
          </a:p>
        </p:txBody>
      </p:sp>
    </p:spTree>
    <p:extLst>
      <p:ext uri="{BB962C8B-B14F-4D97-AF65-F5344CB8AC3E}">
        <p14:creationId xmlns:p14="http://schemas.microsoft.com/office/powerpoint/2010/main" val="39829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6E76-561A-9331-B903-9C521C53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Functions of Money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8035-4DB9-D7E8-4E0C-8BEE1EEA9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1. It meets the short-term financial needs of various borrowers like individuals, institutions and governments </a:t>
            </a:r>
          </a:p>
          <a:p>
            <a:pPr marL="0" indent="0" algn="just">
              <a:buNone/>
            </a:pPr>
            <a:r>
              <a:rPr lang="en-US" dirty="0"/>
              <a:t>2. It provides liquidity to investors and savers of money</a:t>
            </a:r>
          </a:p>
          <a:p>
            <a:pPr marL="0" indent="0" algn="just">
              <a:buNone/>
            </a:pPr>
            <a:r>
              <a:rPr lang="en-US" dirty="0"/>
              <a:t>3. It provides a platform for dealing in short-term securities which have a maturity period of less than one year </a:t>
            </a:r>
          </a:p>
        </p:txBody>
      </p:sp>
    </p:spTree>
    <p:extLst>
      <p:ext uri="{BB962C8B-B14F-4D97-AF65-F5344CB8AC3E}">
        <p14:creationId xmlns:p14="http://schemas.microsoft.com/office/powerpoint/2010/main" val="275352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D7BC-0EC3-4ED2-A9BF-D4755A81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Significance / Objectives / Importance of money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E14BA-CC14-099B-2D71-6FCD44D9C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1. Provide a parking place for short term surplus funds mainly of commercial banks </a:t>
            </a:r>
          </a:p>
          <a:p>
            <a:pPr marL="0" indent="0" algn="just">
              <a:buNone/>
            </a:pPr>
            <a:r>
              <a:rPr lang="en-US" dirty="0"/>
              <a:t>2. Provide room for overcoming short term deficits </a:t>
            </a:r>
          </a:p>
          <a:p>
            <a:pPr marL="0" indent="0" algn="just">
              <a:buNone/>
            </a:pPr>
            <a:r>
              <a:rPr lang="en-US" dirty="0"/>
              <a:t>3. Facilitate development of trade and industry </a:t>
            </a:r>
          </a:p>
          <a:p>
            <a:pPr marL="0" indent="0" algn="just">
              <a:buNone/>
            </a:pPr>
            <a:r>
              <a:rPr lang="en-US" dirty="0"/>
              <a:t>4. Facilitate development of capital market </a:t>
            </a:r>
          </a:p>
          <a:p>
            <a:pPr marL="0" indent="0" algn="just">
              <a:buNone/>
            </a:pPr>
            <a:r>
              <a:rPr lang="en-US" dirty="0"/>
              <a:t>5. Facilitate smooth functioning of commercial banks </a:t>
            </a:r>
          </a:p>
          <a:p>
            <a:pPr marL="0" indent="0" algn="just">
              <a:buNone/>
            </a:pPr>
            <a:r>
              <a:rPr lang="en-US" dirty="0"/>
              <a:t>6. Enable central bank to influence and regulate liquidity in the economy </a:t>
            </a:r>
          </a:p>
          <a:p>
            <a:pPr marL="0" indent="0" algn="just">
              <a:buNone/>
            </a:pPr>
            <a:r>
              <a:rPr lang="en-US" dirty="0"/>
              <a:t>7. Provide non-inflationary finance to the government </a:t>
            </a:r>
          </a:p>
          <a:p>
            <a:pPr marL="0" indent="0" algn="just">
              <a:buNone/>
            </a:pPr>
            <a:r>
              <a:rPr lang="en-US" dirty="0"/>
              <a:t>8. Enable formulation and revision of monetary policy </a:t>
            </a:r>
          </a:p>
          <a:p>
            <a:pPr marL="0" indent="0" algn="just">
              <a:buNone/>
            </a:pPr>
            <a:r>
              <a:rPr lang="en-US" dirty="0"/>
              <a:t>9. Provide a reasonable access to borrowers of short term funds to meet their requirements quickly, adequately and at reasonable costs.</a:t>
            </a:r>
          </a:p>
        </p:txBody>
      </p:sp>
    </p:spTree>
    <p:extLst>
      <p:ext uri="{BB962C8B-B14F-4D97-AF65-F5344CB8AC3E}">
        <p14:creationId xmlns:p14="http://schemas.microsoft.com/office/powerpoint/2010/main" val="427835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1C9E-98E5-7CFE-9CC9-9577B398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Features of money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80920-BA5D-3E8A-9DDC-00D4CCFE9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1. Money market is a market for lending and borrowing of short term funds </a:t>
            </a:r>
          </a:p>
          <a:p>
            <a:pPr marL="0" indent="0" algn="just">
              <a:buNone/>
            </a:pPr>
            <a:r>
              <a:rPr lang="en-US" dirty="0"/>
              <a:t>2. It deals with financial assets having a maturity period of a maximum of one year </a:t>
            </a:r>
          </a:p>
          <a:p>
            <a:pPr marL="0" indent="0" algn="just">
              <a:buNone/>
            </a:pPr>
            <a:r>
              <a:rPr lang="en-US" dirty="0"/>
              <a:t>3. It deals with only those assets which can be converted into cash immediately without any loss and with minimum transaction cost </a:t>
            </a:r>
          </a:p>
          <a:p>
            <a:pPr marL="0" indent="0" algn="just">
              <a:buNone/>
            </a:pPr>
            <a:r>
              <a:rPr lang="en-US" dirty="0"/>
              <a:t>4. It provides liquidity to lenders </a:t>
            </a:r>
          </a:p>
          <a:p>
            <a:pPr marL="0" indent="0" algn="just">
              <a:buNone/>
            </a:pPr>
            <a:r>
              <a:rPr lang="en-US" dirty="0"/>
              <a:t>5. It includes all individuals, institutions and intermediaries dealing with short term funds </a:t>
            </a:r>
          </a:p>
          <a:p>
            <a:pPr marL="0" indent="0" algn="just">
              <a:buNone/>
            </a:pPr>
            <a:r>
              <a:rPr lang="en-US" dirty="0"/>
              <a:t>6. The transaction takes place through telephone, mail,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7. Transactions are conducted without the help of brokers </a:t>
            </a:r>
          </a:p>
          <a:p>
            <a:pPr marL="0" indent="0" algn="just">
              <a:buNone/>
            </a:pPr>
            <a:r>
              <a:rPr lang="en-US" dirty="0"/>
              <a:t>8. It consists of a verity of specialized markets like Call money market, Acceptance market, Bill market, etc.</a:t>
            </a:r>
          </a:p>
        </p:txBody>
      </p:sp>
    </p:spTree>
    <p:extLst>
      <p:ext uri="{BB962C8B-B14F-4D97-AF65-F5344CB8AC3E}">
        <p14:creationId xmlns:p14="http://schemas.microsoft.com/office/powerpoint/2010/main" val="63254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71DC-3B48-B6BF-5279-DF64C872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Characteristics / Features / Essentials of a well developed money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940E0-B779-18D9-8829-DE7018ED2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33600"/>
            <a:ext cx="8946541" cy="4114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Highly organized banking system </a:t>
            </a:r>
          </a:p>
          <a:p>
            <a:pPr marL="0" indent="0">
              <a:buNone/>
            </a:pPr>
            <a:r>
              <a:rPr lang="en-US" dirty="0"/>
              <a:t>2. Presence of central bank </a:t>
            </a:r>
          </a:p>
          <a:p>
            <a:pPr marL="0" indent="0">
              <a:buNone/>
            </a:pPr>
            <a:r>
              <a:rPr lang="en-US" dirty="0"/>
              <a:t>3. Availability of proper credit instruments </a:t>
            </a:r>
          </a:p>
          <a:p>
            <a:pPr marL="0" indent="0">
              <a:buNone/>
            </a:pPr>
            <a:r>
              <a:rPr lang="en-US" dirty="0"/>
              <a:t>4. Existence of sub-markets </a:t>
            </a:r>
          </a:p>
          <a:p>
            <a:pPr marL="0" indent="0">
              <a:buNone/>
            </a:pPr>
            <a:r>
              <a:rPr lang="en-US" dirty="0"/>
              <a:t>5. Availability of ample resources </a:t>
            </a:r>
          </a:p>
          <a:p>
            <a:pPr marL="0" indent="0">
              <a:buNone/>
            </a:pPr>
            <a:r>
              <a:rPr lang="en-US" dirty="0"/>
              <a:t>6. Existence of secondary market </a:t>
            </a:r>
          </a:p>
          <a:p>
            <a:pPr marL="0" indent="0">
              <a:buNone/>
            </a:pPr>
            <a:r>
              <a:rPr lang="en-US" dirty="0"/>
              <a:t>7. Existence of large demand and supply for short term funds </a:t>
            </a:r>
          </a:p>
          <a:p>
            <a:pPr marL="0" indent="0">
              <a:buNone/>
            </a:pPr>
            <a:r>
              <a:rPr lang="en-US" dirty="0"/>
              <a:t>8. Rapid industrial development leading to the emergence of stock exchanges </a:t>
            </a:r>
          </a:p>
          <a:p>
            <a:pPr marL="0" indent="0">
              <a:buNone/>
            </a:pPr>
            <a:r>
              <a:rPr lang="en-US" dirty="0"/>
              <a:t>9. Large volume of international trade leading to the system of bill of exchange </a:t>
            </a:r>
          </a:p>
          <a:p>
            <a:pPr marL="0" indent="0">
              <a:buNone/>
            </a:pPr>
            <a:r>
              <a:rPr lang="en-US" dirty="0"/>
              <a:t>10. Political stability in the country </a:t>
            </a:r>
          </a:p>
          <a:p>
            <a:pPr marL="0" indent="0">
              <a:buNone/>
            </a:pPr>
            <a:r>
              <a:rPr lang="en-US" dirty="0"/>
              <a:t>11. Favourable conditions for foreign direct investment</a:t>
            </a:r>
          </a:p>
          <a:p>
            <a:pPr marL="0" indent="0">
              <a:buNone/>
            </a:pPr>
            <a:r>
              <a:rPr lang="en-US" dirty="0"/>
              <a:t>12. Price stability in the economy, etc.</a:t>
            </a:r>
          </a:p>
        </p:txBody>
      </p:sp>
    </p:spTree>
    <p:extLst>
      <p:ext uri="{BB962C8B-B14F-4D97-AF65-F5344CB8AC3E}">
        <p14:creationId xmlns:p14="http://schemas.microsoft.com/office/powerpoint/2010/main" val="294533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BCA4-1004-977D-FE62-AB3C2B55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/>
              <a:t>Composition of money market (Financial instruments dealt in money market)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7BEF-B67A-53EF-9904-AF039F30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38400"/>
            <a:ext cx="8946541" cy="3809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money market comprises of the following: </a:t>
            </a:r>
          </a:p>
          <a:p>
            <a:pPr marL="0" indent="0">
              <a:buNone/>
            </a:pPr>
            <a:r>
              <a:rPr lang="en-US" dirty="0"/>
              <a:t>1. Call money market </a:t>
            </a:r>
          </a:p>
          <a:p>
            <a:pPr marL="0" indent="0">
              <a:buNone/>
            </a:pPr>
            <a:r>
              <a:rPr lang="en-US" dirty="0"/>
              <a:t>2. Commercial bills market </a:t>
            </a:r>
          </a:p>
          <a:p>
            <a:pPr marL="0" indent="0">
              <a:buNone/>
            </a:pPr>
            <a:r>
              <a:rPr lang="en-US" dirty="0"/>
              <a:t>3. Treasury bills market </a:t>
            </a:r>
          </a:p>
          <a:p>
            <a:pPr marL="0" indent="0">
              <a:buNone/>
            </a:pPr>
            <a:r>
              <a:rPr lang="en-US" dirty="0"/>
              <a:t>4. Short-term loan market</a:t>
            </a:r>
          </a:p>
        </p:txBody>
      </p:sp>
    </p:spTree>
    <p:extLst>
      <p:ext uri="{BB962C8B-B14F-4D97-AF65-F5344CB8AC3E}">
        <p14:creationId xmlns:p14="http://schemas.microsoft.com/office/powerpoint/2010/main" val="4045653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491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Money Market </vt:lpstr>
      <vt:lpstr>Money Market </vt:lpstr>
      <vt:lpstr>Functions of Money Market </vt:lpstr>
      <vt:lpstr>Significance / Objectives / Importance of money market </vt:lpstr>
      <vt:lpstr>Features of money market </vt:lpstr>
      <vt:lpstr>Characteristics / Features / Essentials of a well developed money market</vt:lpstr>
      <vt:lpstr>Composition of money market (Financial instruments dealt in money market)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Market </dc:title>
  <dc:creator>Ananya Priya</dc:creator>
  <cp:lastModifiedBy>Ananya Priya</cp:lastModifiedBy>
  <cp:revision>2</cp:revision>
  <dcterms:created xsi:type="dcterms:W3CDTF">2023-01-27T09:49:59Z</dcterms:created>
  <dcterms:modified xsi:type="dcterms:W3CDTF">2023-01-27T10:15:28Z</dcterms:modified>
</cp:coreProperties>
</file>